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erriweather Black"/>
      <p:bold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erriweatherBlack-bold.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MerriweatherBlack-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8f5775951f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8f5775951f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8f5775951f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8f5775951f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8f5775951f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8f5775951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d9cd6bedd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d9cd6bedd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d9cd6bedd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d9cd6bedd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d9cd6bedd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d9cd6bedd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Merriweather Black"/>
                <a:ea typeface="Merriweather Black"/>
                <a:cs typeface="Merriweather Black"/>
                <a:sym typeface="Merriweather Black"/>
              </a:rPr>
              <a:t>THE CHRISTIAN COMMUNITY</a:t>
            </a:r>
            <a:endParaRPr>
              <a:latin typeface="Merriweather Black"/>
              <a:ea typeface="Merriweather Black"/>
              <a:cs typeface="Merriweather Black"/>
              <a:sym typeface="Merriweather Black"/>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55000" lnSpcReduction="20000"/>
          </a:bodyPr>
          <a:lstStyle/>
          <a:p>
            <a:pPr indent="0" lvl="0" marL="0" rtl="0" algn="ctr">
              <a:spcBef>
                <a:spcPts val="0"/>
              </a:spcBef>
              <a:spcAft>
                <a:spcPts val="0"/>
              </a:spcAft>
              <a:buNone/>
            </a:pPr>
            <a:r>
              <a:rPr lang="en">
                <a:solidFill>
                  <a:schemeClr val="dk1"/>
                </a:solidFill>
                <a:latin typeface="Merriweather Black"/>
                <a:ea typeface="Merriweather Black"/>
                <a:cs typeface="Merriweather Black"/>
                <a:sym typeface="Merriweather Black"/>
              </a:rPr>
              <a:t>THE BIBLE AND ITS INFLUENCE</a:t>
            </a:r>
            <a:endParaRPr>
              <a:solidFill>
                <a:schemeClr val="dk1"/>
              </a:solidFill>
              <a:latin typeface="Merriweather Black"/>
              <a:ea typeface="Merriweather Black"/>
              <a:cs typeface="Merriweather Black"/>
              <a:sym typeface="Merriweather Black"/>
            </a:endParaRPr>
          </a:p>
          <a:p>
            <a:pPr indent="0" lvl="0" marL="0" rtl="0" algn="ctr">
              <a:spcBef>
                <a:spcPts val="0"/>
              </a:spcBef>
              <a:spcAft>
                <a:spcPts val="0"/>
              </a:spcAft>
              <a:buNone/>
            </a:pPr>
            <a:r>
              <a:rPr lang="en">
                <a:solidFill>
                  <a:schemeClr val="dk1"/>
                </a:solidFill>
                <a:latin typeface="Merriweather Black"/>
                <a:ea typeface="Merriweather Black"/>
                <a:cs typeface="Merriweather Black"/>
                <a:sym typeface="Merriweather Black"/>
              </a:rPr>
              <a:t>JOSHUA PAUL ASOGBA</a:t>
            </a:r>
            <a:endParaRPr>
              <a:solidFill>
                <a:schemeClr val="dk1"/>
              </a:solidFill>
              <a:latin typeface="Merriweather Black"/>
              <a:ea typeface="Merriweather Black"/>
              <a:cs typeface="Merriweather Black"/>
              <a:sym typeface="Merriweather Black"/>
            </a:endParaRPr>
          </a:p>
          <a:p>
            <a:pPr indent="0" lvl="0" marL="0" rtl="0" algn="ctr">
              <a:spcBef>
                <a:spcPts val="0"/>
              </a:spcBef>
              <a:spcAft>
                <a:spcPts val="0"/>
              </a:spcAft>
              <a:buNone/>
            </a:pPr>
            <a:r>
              <a:rPr lang="en">
                <a:solidFill>
                  <a:schemeClr val="dk1"/>
                </a:solidFill>
                <a:latin typeface="Merriweather Black"/>
                <a:ea typeface="Merriweather Black"/>
                <a:cs typeface="Merriweather Black"/>
                <a:sym typeface="Merriweather Black"/>
              </a:rPr>
              <a:t>ENGL-115 SEC 01</a:t>
            </a:r>
            <a:endParaRPr>
              <a:solidFill>
                <a:schemeClr val="dk1"/>
              </a:solidFill>
              <a:latin typeface="Merriweather Black"/>
              <a:ea typeface="Merriweather Black"/>
              <a:cs typeface="Merriweather Black"/>
              <a:sym typeface="Merriweather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erriweather Black"/>
                <a:ea typeface="Merriweather Black"/>
                <a:cs typeface="Merriweather Black"/>
                <a:sym typeface="Merriweather Black"/>
              </a:rPr>
              <a:t>PAUL LETTERS </a:t>
            </a:r>
            <a:endParaRPr>
              <a:latin typeface="Merriweather Black"/>
              <a:ea typeface="Merriweather Black"/>
              <a:cs typeface="Merriweather Black"/>
              <a:sym typeface="Merriweather Black"/>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dk1"/>
                </a:solidFill>
                <a:latin typeface="Merriweather Black"/>
                <a:ea typeface="Merriweather Black"/>
                <a:cs typeface="Merriweather Black"/>
                <a:sym typeface="Merriweather Black"/>
              </a:rPr>
              <a:t>The letter  to the Philippians, Colossians, and  Thessalonians all provided the young churches Paul founded with specific guidance on how to live as Christians in a community. </a:t>
            </a:r>
            <a:endParaRPr>
              <a:solidFill>
                <a:schemeClr val="dk1"/>
              </a:solidFill>
              <a:latin typeface="Merriweather Black"/>
              <a:ea typeface="Merriweather Black"/>
              <a:cs typeface="Merriweather Black"/>
              <a:sym typeface="Merriweather Black"/>
            </a:endParaRPr>
          </a:p>
        </p:txBody>
      </p:sp>
      <p:pic>
        <p:nvPicPr>
          <p:cNvPr id="62" name="Google Shape;62;p14"/>
          <p:cNvPicPr preferRelativeResize="0"/>
          <p:nvPr/>
        </p:nvPicPr>
        <p:blipFill>
          <a:blip r:embed="rId3">
            <a:alphaModFix/>
          </a:blip>
          <a:stretch>
            <a:fillRect/>
          </a:stretch>
        </p:blipFill>
        <p:spPr>
          <a:xfrm>
            <a:off x="3672625" y="2288525"/>
            <a:ext cx="4764518" cy="24869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224875" y="445025"/>
            <a:ext cx="97209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erriweather Black"/>
                <a:ea typeface="Merriweather Black"/>
                <a:cs typeface="Merriweather Black"/>
                <a:sym typeface="Merriweather Black"/>
              </a:rPr>
              <a:t>PHILIPPIANS </a:t>
            </a:r>
            <a:endParaRPr>
              <a:latin typeface="Merriweather Black"/>
              <a:ea typeface="Merriweather Black"/>
              <a:cs typeface="Merriweather Black"/>
              <a:sym typeface="Merriweather Black"/>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The focus of Philippians was on living together with  joy, not getting diverted by the day to day, and the need for reconciliation. </a:t>
            </a:r>
            <a:endParaRPr>
              <a:solidFill>
                <a:schemeClr val="dk1"/>
              </a:solidFill>
              <a:latin typeface="Merriweather Black"/>
              <a:ea typeface="Merriweather Black"/>
              <a:cs typeface="Merriweather Black"/>
              <a:sym typeface="Merriweather Black"/>
            </a:endParaRPr>
          </a:p>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The terms joy and rejoice occur sixteen times in Paul’s letter  to the Philippians.  What makes the joy theme  remarkable is that Paul is believed to have been </a:t>
            </a:r>
            <a:r>
              <a:rPr lang="en">
                <a:solidFill>
                  <a:schemeClr val="dk1"/>
                </a:solidFill>
                <a:latin typeface="Merriweather Black"/>
                <a:ea typeface="Merriweather Black"/>
                <a:cs typeface="Merriweather Black"/>
                <a:sym typeface="Merriweather Black"/>
              </a:rPr>
              <a:t>writing</a:t>
            </a:r>
            <a:r>
              <a:rPr lang="en">
                <a:solidFill>
                  <a:schemeClr val="dk1"/>
                </a:solidFill>
                <a:latin typeface="Merriweather Black"/>
                <a:ea typeface="Merriweather Black"/>
                <a:cs typeface="Merriweather Black"/>
                <a:sym typeface="Merriweather Black"/>
              </a:rPr>
              <a:t> from prison in Rome while awaiting execution. </a:t>
            </a:r>
            <a:endParaRPr>
              <a:solidFill>
                <a:schemeClr val="dk1"/>
              </a:solidFill>
              <a:latin typeface="Merriweather Black"/>
              <a:ea typeface="Merriweather Black"/>
              <a:cs typeface="Merriweather Black"/>
              <a:sym typeface="Merriweather Black"/>
            </a:endParaRPr>
          </a:p>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The church at Philippi was the first church founded by Paul in Europe. Phillipians is one of Paul’s most personal letters. </a:t>
            </a:r>
            <a:endParaRPr>
              <a:solidFill>
                <a:schemeClr val="dk1"/>
              </a:solidFill>
              <a:latin typeface="Merriweather Black"/>
              <a:ea typeface="Merriweather Black"/>
              <a:cs typeface="Merriweather Black"/>
              <a:sym typeface="Merriweather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erriweather Black"/>
                <a:ea typeface="Merriweather Black"/>
                <a:cs typeface="Merriweather Black"/>
                <a:sym typeface="Merriweather Black"/>
              </a:rPr>
              <a:t>COLOSSIANS</a:t>
            </a:r>
            <a:endParaRPr>
              <a:latin typeface="Merriweather Black"/>
              <a:ea typeface="Merriweather Black"/>
              <a:cs typeface="Merriweather Black"/>
              <a:sym typeface="Merriweather Black"/>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Paul’s letter to the Colossians addressed false teachings and then set out guidelines for living a good life.</a:t>
            </a:r>
            <a:endParaRPr>
              <a:solidFill>
                <a:schemeClr val="dk1"/>
              </a:solidFill>
              <a:latin typeface="Merriweather Black"/>
              <a:ea typeface="Merriweather Black"/>
              <a:cs typeface="Merriweather Black"/>
              <a:sym typeface="Merriweather Black"/>
            </a:endParaRPr>
          </a:p>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 The letter to the Colossians was </a:t>
            </a:r>
            <a:r>
              <a:rPr lang="en">
                <a:solidFill>
                  <a:schemeClr val="dk1"/>
                </a:solidFill>
                <a:latin typeface="Merriweather Black"/>
                <a:ea typeface="Merriweather Black"/>
                <a:cs typeface="Merriweather Black"/>
                <a:sym typeface="Merriweather Black"/>
              </a:rPr>
              <a:t>written</a:t>
            </a:r>
            <a:r>
              <a:rPr lang="en">
                <a:solidFill>
                  <a:schemeClr val="dk1"/>
                </a:solidFill>
                <a:latin typeface="Merriweather Black"/>
                <a:ea typeface="Merriweather Black"/>
                <a:cs typeface="Merriweather Black"/>
                <a:sym typeface="Merriweather Black"/>
              </a:rPr>
              <a:t> to address  a controversy in a Gentile Congregation  in the town of Colossae.</a:t>
            </a:r>
            <a:endParaRPr>
              <a:solidFill>
                <a:schemeClr val="dk1"/>
              </a:solidFill>
              <a:latin typeface="Merriweather Black"/>
              <a:ea typeface="Merriweather Black"/>
              <a:cs typeface="Merriweather Black"/>
              <a:sym typeface="Merriweather Black"/>
            </a:endParaRPr>
          </a:p>
          <a:p>
            <a:pPr indent="-342900" lvl="0" marL="457200" rtl="0" algn="l">
              <a:spcBef>
                <a:spcPts val="0"/>
              </a:spcBef>
              <a:spcAft>
                <a:spcPts val="0"/>
              </a:spcAft>
              <a:buClr>
                <a:schemeClr val="dk1"/>
              </a:buClr>
              <a:buSzPts val="1800"/>
              <a:buFont typeface="Merriweather Black"/>
              <a:buChar char="-"/>
            </a:pPr>
            <a:r>
              <a:rPr lang="en">
                <a:solidFill>
                  <a:schemeClr val="dk1"/>
                </a:solidFill>
                <a:latin typeface="Merriweather Black"/>
                <a:ea typeface="Merriweather Black"/>
                <a:cs typeface="Merriweather Black"/>
                <a:sym typeface="Merriweather Black"/>
              </a:rPr>
              <a:t>The church in Colossae had taken from the Roman Greek cults and mystery religions and combinations of ritual practice and belief in </a:t>
            </a:r>
            <a:r>
              <a:rPr lang="en">
                <a:solidFill>
                  <a:schemeClr val="dk1"/>
                </a:solidFill>
                <a:latin typeface="Merriweather Black"/>
                <a:ea typeface="Merriweather Black"/>
                <a:cs typeface="Merriweather Black"/>
                <a:sym typeface="Merriweather Black"/>
              </a:rPr>
              <a:t>intermediate</a:t>
            </a:r>
            <a:r>
              <a:rPr lang="en">
                <a:solidFill>
                  <a:schemeClr val="dk1"/>
                </a:solidFill>
                <a:latin typeface="Merriweather Black"/>
                <a:ea typeface="Merriweather Black"/>
                <a:cs typeface="Merriweather Black"/>
                <a:sym typeface="Merriweather Black"/>
              </a:rPr>
              <a:t> spirits.  Mixing of different religious and practices was common back then, but  Paul </a:t>
            </a:r>
            <a:r>
              <a:rPr lang="en">
                <a:solidFill>
                  <a:schemeClr val="dk1"/>
                </a:solidFill>
                <a:latin typeface="Merriweather Black"/>
                <a:ea typeface="Merriweather Black"/>
                <a:cs typeface="Merriweather Black"/>
                <a:sym typeface="Merriweather Black"/>
              </a:rPr>
              <a:t>emphasized</a:t>
            </a:r>
            <a:r>
              <a:rPr lang="en">
                <a:solidFill>
                  <a:schemeClr val="dk1"/>
                </a:solidFill>
                <a:latin typeface="Merriweather Black"/>
                <a:ea typeface="Merriweather Black"/>
                <a:cs typeface="Merriweather Black"/>
                <a:sym typeface="Merriweather Black"/>
              </a:rPr>
              <a:t> in  the letter this would not do for christians.</a:t>
            </a:r>
            <a:endParaRPr>
              <a:solidFill>
                <a:schemeClr val="dk1"/>
              </a:solidFill>
              <a:latin typeface="Merriweather Black"/>
              <a:ea typeface="Merriweather Black"/>
              <a:cs typeface="Merriweather Black"/>
              <a:sym typeface="Merriweather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erriweather Black"/>
                <a:ea typeface="Merriweather Black"/>
                <a:cs typeface="Merriweather Black"/>
                <a:sym typeface="Merriweather Black"/>
              </a:rPr>
              <a:t>FIRST THESSALONIANS </a:t>
            </a:r>
            <a:endParaRPr>
              <a:latin typeface="Merriweather Black"/>
              <a:ea typeface="Merriweather Black"/>
              <a:cs typeface="Merriweather Black"/>
              <a:sym typeface="Merriweather Black"/>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Paul, Silvanus and Timothy wrote a letter around the year 50 to the church in the city called Thessalonica. The city is what we know as northern Greece. </a:t>
            </a:r>
            <a:endParaRPr>
              <a:solidFill>
                <a:schemeClr val="dk1"/>
              </a:solidFill>
              <a:latin typeface="Merriweather Black"/>
              <a:ea typeface="Merriweather Black"/>
              <a:cs typeface="Merriweather Black"/>
              <a:sym typeface="Merriweather Black"/>
            </a:endParaRPr>
          </a:p>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Paul letters to Thessalonica was written 20 years after the Death of Jesus. The christian community in Thessalonica were faced with adversity and resistance. </a:t>
            </a:r>
            <a:endParaRPr>
              <a:solidFill>
                <a:schemeClr val="dk1"/>
              </a:solidFill>
              <a:latin typeface="Merriweather Black"/>
              <a:ea typeface="Merriweather Black"/>
              <a:cs typeface="Merriweather Black"/>
              <a:sym typeface="Merriweather Black"/>
            </a:endParaRPr>
          </a:p>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The letter from Paul to the church is divided into two sections  chapters 1-3 contains Paul’s reflection on the Thessalonian church. The second section Chapters 4-5 gives his instruction to the church, primarily on the end times. </a:t>
            </a:r>
            <a:endParaRPr>
              <a:solidFill>
                <a:schemeClr val="dk1"/>
              </a:solidFill>
              <a:latin typeface="Merriweather Black"/>
              <a:ea typeface="Merriweather Black"/>
              <a:cs typeface="Merriweather Black"/>
              <a:sym typeface="Merriweather Black"/>
            </a:endParaRPr>
          </a:p>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Paul in his letter begins by praising the Thessalonians for turning away from their idols. The church mainly consisted of converts from paganism. </a:t>
            </a:r>
            <a:endParaRPr>
              <a:solidFill>
                <a:schemeClr val="dk1"/>
              </a:solidFill>
              <a:latin typeface="Merriweather Black"/>
              <a:ea typeface="Merriweather Black"/>
              <a:cs typeface="Merriweather Black"/>
              <a:sym typeface="Merriweather Black"/>
            </a:endParaRPr>
          </a:p>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In chapter 2, Paul used simile and metaphor, drawing on the parent - child bond to express his love and encouragement to the Thessalonians. (1 thessalonians 2:7)</a:t>
            </a:r>
            <a:endParaRPr>
              <a:solidFill>
                <a:schemeClr val="dk1"/>
              </a:solidFill>
              <a:latin typeface="Merriweather Black"/>
              <a:ea typeface="Merriweather Black"/>
              <a:cs typeface="Merriweather Black"/>
              <a:sym typeface="Merriweather Black"/>
            </a:endParaRPr>
          </a:p>
          <a:p>
            <a:pPr indent="-317182"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Finally in his letter, he </a:t>
            </a:r>
            <a:r>
              <a:rPr lang="en">
                <a:solidFill>
                  <a:schemeClr val="dk1"/>
                </a:solidFill>
                <a:latin typeface="Merriweather Black"/>
                <a:ea typeface="Merriweather Black"/>
                <a:cs typeface="Merriweather Black"/>
                <a:sym typeface="Merriweather Black"/>
              </a:rPr>
              <a:t>expresses</a:t>
            </a:r>
            <a:r>
              <a:rPr lang="en">
                <a:solidFill>
                  <a:schemeClr val="dk1"/>
                </a:solidFill>
                <a:latin typeface="Merriweather Black"/>
                <a:ea typeface="Merriweather Black"/>
                <a:cs typeface="Merriweather Black"/>
                <a:sym typeface="Merriweather Black"/>
              </a:rPr>
              <a:t> his pain of </a:t>
            </a:r>
            <a:r>
              <a:rPr lang="en">
                <a:solidFill>
                  <a:schemeClr val="dk1"/>
                </a:solidFill>
                <a:latin typeface="Merriweather Black"/>
                <a:ea typeface="Merriweather Black"/>
                <a:cs typeface="Merriweather Black"/>
                <a:sym typeface="Merriweather Black"/>
              </a:rPr>
              <a:t>separation</a:t>
            </a:r>
            <a:r>
              <a:rPr lang="en">
                <a:solidFill>
                  <a:schemeClr val="dk1"/>
                </a:solidFill>
                <a:latin typeface="Merriweather Black"/>
                <a:ea typeface="Merriweather Black"/>
                <a:cs typeface="Merriweather Black"/>
                <a:sym typeface="Merriweather Black"/>
              </a:rPr>
              <a:t> from the Thessalonians metaphorically, by saying that he and Silas  and Timothy had been “made orphans” because they have </a:t>
            </a:r>
            <a:r>
              <a:rPr lang="en">
                <a:solidFill>
                  <a:schemeClr val="dk1"/>
                </a:solidFill>
                <a:latin typeface="Merriweather Black"/>
                <a:ea typeface="Merriweather Black"/>
                <a:cs typeface="Merriweather Black"/>
                <a:sym typeface="Merriweather Black"/>
              </a:rPr>
              <a:t>been</a:t>
            </a:r>
            <a:r>
              <a:rPr lang="en">
                <a:solidFill>
                  <a:schemeClr val="dk1"/>
                </a:solidFill>
                <a:latin typeface="Merriweather Black"/>
                <a:ea typeface="Merriweather Black"/>
                <a:cs typeface="Merriweather Black"/>
                <a:sym typeface="Merriweather Black"/>
              </a:rPr>
              <a:t> prevented from returning to Thessalonica. </a:t>
            </a:r>
            <a:endParaRPr>
              <a:solidFill>
                <a:schemeClr val="dk1"/>
              </a:solidFill>
              <a:latin typeface="Merriweather Black"/>
              <a:ea typeface="Merriweather Black"/>
              <a:cs typeface="Merriweather Black"/>
              <a:sym typeface="Merriweather Black"/>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erriweather Black"/>
                <a:ea typeface="Merriweather Black"/>
                <a:cs typeface="Merriweather Black"/>
                <a:sym typeface="Merriweather Black"/>
              </a:rPr>
              <a:t>SECOND THESSALONIANS </a:t>
            </a:r>
            <a:endParaRPr>
              <a:latin typeface="Merriweather Black"/>
              <a:ea typeface="Merriweather Black"/>
              <a:cs typeface="Merriweather Black"/>
              <a:sym typeface="Merriweather Black"/>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Paul second letter was written shortly after the first letter to the church at Thessalonica. In </a:t>
            </a:r>
            <a:r>
              <a:rPr lang="en">
                <a:solidFill>
                  <a:schemeClr val="dk1"/>
                </a:solidFill>
                <a:latin typeface="Merriweather Black"/>
                <a:ea typeface="Merriweather Black"/>
                <a:cs typeface="Merriweather Black"/>
                <a:sym typeface="Merriweather Black"/>
              </a:rPr>
              <a:t>his</a:t>
            </a:r>
            <a:r>
              <a:rPr lang="en">
                <a:solidFill>
                  <a:schemeClr val="dk1"/>
                </a:solidFill>
                <a:latin typeface="Merriweather Black"/>
                <a:ea typeface="Merriweather Black"/>
                <a:cs typeface="Merriweather Black"/>
                <a:sym typeface="Merriweather Black"/>
              </a:rPr>
              <a:t> letter Paul wanted to correct the impression he made in the earlier letter that the “day of the Lord” was  coming very, very soon.  This Impression made the Thessalonians to sit back and await the second coming neglecting the </a:t>
            </a:r>
            <a:r>
              <a:rPr lang="en">
                <a:solidFill>
                  <a:schemeClr val="dk1"/>
                </a:solidFill>
                <a:latin typeface="Merriweather Black"/>
                <a:ea typeface="Merriweather Black"/>
                <a:cs typeface="Merriweather Black"/>
                <a:sym typeface="Merriweather Black"/>
              </a:rPr>
              <a:t>rhythms</a:t>
            </a:r>
            <a:r>
              <a:rPr lang="en">
                <a:solidFill>
                  <a:schemeClr val="dk1"/>
                </a:solidFill>
                <a:latin typeface="Merriweather Black"/>
                <a:ea typeface="Merriweather Black"/>
                <a:cs typeface="Merriweather Black"/>
                <a:sym typeface="Merriweather Black"/>
              </a:rPr>
              <a:t> of daily life .</a:t>
            </a:r>
            <a:endParaRPr>
              <a:solidFill>
                <a:schemeClr val="dk1"/>
              </a:solidFill>
              <a:latin typeface="Merriweather Black"/>
              <a:ea typeface="Merriweather Black"/>
              <a:cs typeface="Merriweather Black"/>
              <a:sym typeface="Merriweather Black"/>
            </a:endParaRPr>
          </a:p>
          <a:p>
            <a:pPr indent="-325755"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In his second letter he gave the opposite direction. He set up a number of conditions that had to be </a:t>
            </a:r>
            <a:r>
              <a:rPr lang="en">
                <a:solidFill>
                  <a:schemeClr val="dk1"/>
                </a:solidFill>
                <a:latin typeface="Merriweather Black"/>
                <a:ea typeface="Merriweather Black"/>
                <a:cs typeface="Merriweather Black"/>
                <a:sym typeface="Merriweather Black"/>
              </a:rPr>
              <a:t>fulfilled</a:t>
            </a:r>
            <a:r>
              <a:rPr lang="en">
                <a:solidFill>
                  <a:schemeClr val="dk1"/>
                </a:solidFill>
                <a:latin typeface="Merriweather Black"/>
                <a:ea typeface="Merriweather Black"/>
                <a:cs typeface="Merriweather Black"/>
                <a:sym typeface="Merriweather Black"/>
              </a:rPr>
              <a:t> before the end  time. (2 Thessalonians 1:6-10)</a:t>
            </a:r>
            <a:endParaRPr>
              <a:solidFill>
                <a:schemeClr val="dk1"/>
              </a:solidFill>
              <a:latin typeface="Merriweather Black"/>
              <a:ea typeface="Merriweather Black"/>
              <a:cs typeface="Merriweather Black"/>
              <a:sym typeface="Merriweather Black"/>
            </a:endParaRPr>
          </a:p>
          <a:p>
            <a:pPr indent="-325755"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Paul said a “man of lawlessness” must come. I think he is referring to the anti-christ. Paul said of this person, “he opposes and exalts himself above every so-called god or object or worship, so that he takes his seat in the temple of God, declaring himself to be God.” (2 thessalonians 2:4)</a:t>
            </a:r>
            <a:endParaRPr>
              <a:solidFill>
                <a:schemeClr val="dk1"/>
              </a:solidFill>
              <a:latin typeface="Merriweather Black"/>
              <a:ea typeface="Merriweather Black"/>
              <a:cs typeface="Merriweather Black"/>
              <a:sym typeface="Merriweather Black"/>
            </a:endParaRPr>
          </a:p>
          <a:p>
            <a:pPr indent="-325755" lvl="0" marL="457200" rtl="0" algn="l">
              <a:spcBef>
                <a:spcPts val="0"/>
              </a:spcBef>
              <a:spcAft>
                <a:spcPts val="0"/>
              </a:spcAft>
              <a:buClr>
                <a:schemeClr val="dk1"/>
              </a:buClr>
              <a:buSzPct val="100000"/>
              <a:buFont typeface="Merriweather Black"/>
              <a:buChar char="-"/>
            </a:pPr>
            <a:r>
              <a:rPr lang="en">
                <a:solidFill>
                  <a:schemeClr val="dk1"/>
                </a:solidFill>
                <a:latin typeface="Merriweather Black"/>
                <a:ea typeface="Merriweather Black"/>
                <a:cs typeface="Merriweather Black"/>
                <a:sym typeface="Merriweather Black"/>
              </a:rPr>
              <a:t> In the final chapter of his letter, Paul encourage the christians of that city to continue with their everyday lives, working hard as he did. (2 thessalonians 3:10-13).</a:t>
            </a:r>
            <a:endParaRPr>
              <a:solidFill>
                <a:schemeClr val="dk1"/>
              </a:solidFill>
              <a:latin typeface="Merriweather Black"/>
              <a:ea typeface="Merriweather Black"/>
              <a:cs typeface="Merriweather Black"/>
              <a:sym typeface="Merriweather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idx="1" type="body"/>
          </p:nvPr>
        </p:nvSpPr>
        <p:spPr>
          <a:xfrm>
            <a:off x="311700" y="3864475"/>
            <a:ext cx="8520600" cy="7044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lang="en"/>
              <a:t>Church of</a:t>
            </a:r>
            <a:endParaRPr/>
          </a:p>
          <a:p>
            <a:pPr indent="0" lvl="0" marL="0" rtl="0" algn="l">
              <a:spcBef>
                <a:spcPts val="1200"/>
              </a:spcBef>
              <a:spcAft>
                <a:spcPts val="1200"/>
              </a:spcAft>
              <a:buNone/>
            </a:pPr>
            <a:r>
              <a:rPr lang="en"/>
              <a:t>Philippians</a:t>
            </a:r>
            <a:r>
              <a:rPr lang="en"/>
              <a:t>                                                   church of </a:t>
            </a:r>
            <a:r>
              <a:rPr lang="en"/>
              <a:t>Colossians                                                  church of Thessalonians                                          </a:t>
            </a:r>
            <a:r>
              <a:rPr lang="en"/>
              <a:t>   </a:t>
            </a:r>
            <a:endParaRPr/>
          </a:p>
        </p:txBody>
      </p:sp>
      <p:pic>
        <p:nvPicPr>
          <p:cNvPr id="92" name="Google Shape;92;p19"/>
          <p:cNvPicPr preferRelativeResize="0"/>
          <p:nvPr/>
        </p:nvPicPr>
        <p:blipFill>
          <a:blip r:embed="rId3">
            <a:alphaModFix/>
          </a:blip>
          <a:stretch>
            <a:fillRect/>
          </a:stretch>
        </p:blipFill>
        <p:spPr>
          <a:xfrm>
            <a:off x="61050" y="867875"/>
            <a:ext cx="2942451" cy="2210926"/>
          </a:xfrm>
          <a:prstGeom prst="rect">
            <a:avLst/>
          </a:prstGeom>
          <a:noFill/>
          <a:ln>
            <a:noFill/>
          </a:ln>
        </p:spPr>
      </p:pic>
      <p:pic>
        <p:nvPicPr>
          <p:cNvPr id="93" name="Google Shape;93;p19"/>
          <p:cNvPicPr preferRelativeResize="0"/>
          <p:nvPr/>
        </p:nvPicPr>
        <p:blipFill>
          <a:blip r:embed="rId4">
            <a:alphaModFix/>
          </a:blip>
          <a:stretch>
            <a:fillRect/>
          </a:stretch>
        </p:blipFill>
        <p:spPr>
          <a:xfrm>
            <a:off x="2689975" y="2532200"/>
            <a:ext cx="2681926" cy="1789100"/>
          </a:xfrm>
          <a:prstGeom prst="rect">
            <a:avLst/>
          </a:prstGeom>
          <a:noFill/>
          <a:ln>
            <a:noFill/>
          </a:ln>
        </p:spPr>
      </p:pic>
      <p:pic>
        <p:nvPicPr>
          <p:cNvPr id="94" name="Google Shape;94;p19"/>
          <p:cNvPicPr preferRelativeResize="0"/>
          <p:nvPr/>
        </p:nvPicPr>
        <p:blipFill>
          <a:blip r:embed="rId5">
            <a:alphaModFix/>
          </a:blip>
          <a:stretch>
            <a:fillRect/>
          </a:stretch>
        </p:blipFill>
        <p:spPr>
          <a:xfrm>
            <a:off x="5467651" y="1586725"/>
            <a:ext cx="3364653" cy="2227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